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22.png" ContentType="image/png"/>
  <Override PartName="/ppt/media/image59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23.png" ContentType="image/png"/>
  <Override PartName="/ppt/media/image60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40.png" ContentType="image/png"/>
  <Override PartName="/ppt/media/image41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32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5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66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4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65.xml.rels" ContentType="application/vnd.openxmlformats-package.relationships+xml"/>
  <Override PartName="/ppt/slides/_rels/slide13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69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8.xml.rels" ContentType="application/vnd.openxmlformats-package.relationships+xml"/>
  <Override PartName="/ppt/slides/_rels/slide62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28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25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electronics.halibut.com/" TargetMode="External"/><Relationship Id="rId2" Type="http://schemas.openxmlformats.org/officeDocument/2006/relationships/hyperlink" Target="https://www.hamradioworkbench.com/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electronics.halibut.com/" TargetMode="External"/><Relationship Id="rId2" Type="http://schemas.openxmlformats.org/officeDocument/2006/relationships/hyperlink" Target="https://www.hamradioworkbench.com/" TargetMode="Externa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1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-360" y="1440"/>
            <a:ext cx="12191040" cy="6856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TextShape 2"/>
          <p:cNvSpPr/>
          <p:nvPr/>
        </p:nvSpPr>
        <p:spPr>
          <a:xfrm>
            <a:off x="6914520" y="822960"/>
            <a:ext cx="3692160" cy="25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ts val="4799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000000"/>
                </a:solidFill>
                <a:latin typeface="Calibri"/>
                <a:ea typeface="Calibri"/>
              </a:rPr>
              <a:t>Open Headset Interconnect Standard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0" name="CustomShape 3"/>
          <p:cNvSpPr/>
          <p:nvPr/>
        </p:nvSpPr>
        <p:spPr>
          <a:xfrm flipH="1">
            <a:off x="-5760" y="0"/>
            <a:ext cx="1493280" cy="68569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4"/>
          <p:cNvSpPr/>
          <p:nvPr/>
        </p:nvSpPr>
        <p:spPr>
          <a:xfrm>
            <a:off x="496800" y="392040"/>
            <a:ext cx="6008400" cy="6015960"/>
          </a:xfrm>
          <a:prstGeom prst="rect">
            <a:avLst/>
          </a:prstGeom>
          <a:solidFill>
            <a:srgbClr val="ffffff"/>
          </a:solidFill>
          <a:ln w="0">
            <a:noFill/>
          </a:ln>
          <a:effectLst>
            <a:outerShdw dir="5400000" dist="12708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2" name="Group 5"/>
          <p:cNvGrpSpPr/>
          <p:nvPr/>
        </p:nvGrpSpPr>
        <p:grpSpPr>
          <a:xfrm>
            <a:off x="11460600" y="3154320"/>
            <a:ext cx="730440" cy="672480"/>
            <a:chOff x="11460600" y="3154320"/>
            <a:chExt cx="730440" cy="672480"/>
          </a:xfrm>
        </p:grpSpPr>
        <p:sp>
          <p:nvSpPr>
            <p:cNvPr id="43" name="CustomShape 6"/>
            <p:cNvSpPr/>
            <p:nvPr/>
          </p:nvSpPr>
          <p:spPr>
            <a:xfrm>
              <a:off x="11460600" y="3154320"/>
              <a:ext cx="194760" cy="6724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CustomShape 7"/>
            <p:cNvSpPr/>
            <p:nvPr/>
          </p:nvSpPr>
          <p:spPr>
            <a:xfrm>
              <a:off x="11728440" y="3154320"/>
              <a:ext cx="194760" cy="6724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CustomShape 8"/>
            <p:cNvSpPr/>
            <p:nvPr/>
          </p:nvSpPr>
          <p:spPr>
            <a:xfrm>
              <a:off x="11996280" y="3154320"/>
              <a:ext cx="194760" cy="6724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" name="CustomShape 9"/>
          <p:cNvSpPr/>
          <p:nvPr/>
        </p:nvSpPr>
        <p:spPr>
          <a:xfrm>
            <a:off x="7359120" y="3471840"/>
            <a:ext cx="351072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ts val="3600"/>
              </a:lnSpc>
              <a:buNone/>
              <a:tabLst>
                <a:tab algn="l" pos="0"/>
              </a:tabLst>
            </a:pPr>
            <a:r>
              <a:rPr b="1" i="1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Mark Smith, N6MTS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7" name="TextBox 84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" name="Picture 85" descr=""/>
          <p:cNvPicPr/>
          <p:nvPr/>
        </p:nvPicPr>
        <p:blipFill>
          <a:blip r:embed="rId1"/>
          <a:stretch/>
        </p:blipFill>
        <p:spPr>
          <a:xfrm>
            <a:off x="1280160" y="2158560"/>
            <a:ext cx="4809240" cy="204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203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67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70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71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74" name="Rectangle 211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75" name="TextBox 212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Electrical Standards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76" name="TextBox 214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TextBox 215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8" name="TextBox 1"/>
          <p:cNvSpPr/>
          <p:nvPr/>
        </p:nvSpPr>
        <p:spPr>
          <a:xfrm>
            <a:off x="875520" y="1350360"/>
            <a:ext cx="82292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electrical standards (defined, or de-facto) for things like RF and Power: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216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80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83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84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5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6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7" name="Rectangle 224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88" name="TextBox 225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Electrical Standards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89" name="TextBox 227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0" name="Picture 228" descr=""/>
          <p:cNvPicPr/>
          <p:nvPr/>
        </p:nvPicPr>
        <p:blipFill>
          <a:blip r:embed="rId1"/>
          <a:srcRect l="9224" t="27587" r="12611" b="11840"/>
          <a:stretch/>
        </p:blipFill>
        <p:spPr>
          <a:xfrm>
            <a:off x="1645920" y="2834640"/>
            <a:ext cx="3108600" cy="1361520"/>
          </a:xfrm>
          <a:prstGeom prst="rect">
            <a:avLst/>
          </a:prstGeom>
          <a:ln w="0">
            <a:noFill/>
          </a:ln>
        </p:spPr>
      </p:pic>
      <p:pic>
        <p:nvPicPr>
          <p:cNvPr id="191" name="Picture 229" descr=""/>
          <p:cNvPicPr/>
          <p:nvPr/>
        </p:nvPicPr>
        <p:blipFill>
          <a:blip r:embed="rId2"/>
          <a:srcRect l="0" t="31864" r="0" b="34918"/>
          <a:stretch/>
        </p:blipFill>
        <p:spPr>
          <a:xfrm>
            <a:off x="5486400" y="2835000"/>
            <a:ext cx="4761720" cy="1005120"/>
          </a:xfrm>
          <a:prstGeom prst="rect">
            <a:avLst/>
          </a:prstGeom>
          <a:ln w="0">
            <a:noFill/>
          </a:ln>
        </p:spPr>
      </p:pic>
      <p:sp>
        <p:nvSpPr>
          <p:cNvPr id="192" name="TextBox 230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3" name="TextBox 1"/>
          <p:cNvSpPr/>
          <p:nvPr/>
        </p:nvSpPr>
        <p:spPr>
          <a:xfrm>
            <a:off x="875520" y="1350360"/>
            <a:ext cx="82292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electrical standards (defined, or de-facto) for things like RF and Power: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RF: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50 ohm impedance coax, 450 ohm twin lead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23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95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98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99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0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1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2" name="Rectangle 23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03" name="TextBox 24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Electrical Standards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204" name="TextBox 242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Picture 243" descr=""/>
          <p:cNvPicPr/>
          <p:nvPr/>
        </p:nvPicPr>
        <p:blipFill>
          <a:blip r:embed="rId1"/>
          <a:srcRect l="9224" t="27587" r="12611" b="11840"/>
          <a:stretch/>
        </p:blipFill>
        <p:spPr>
          <a:xfrm>
            <a:off x="1645920" y="2834640"/>
            <a:ext cx="3108600" cy="1361520"/>
          </a:xfrm>
          <a:prstGeom prst="rect">
            <a:avLst/>
          </a:prstGeom>
          <a:ln w="0">
            <a:noFill/>
          </a:ln>
        </p:spPr>
      </p:pic>
      <p:pic>
        <p:nvPicPr>
          <p:cNvPr id="206" name="Picture 244" descr=""/>
          <p:cNvPicPr/>
          <p:nvPr/>
        </p:nvPicPr>
        <p:blipFill>
          <a:blip r:embed="rId2"/>
          <a:srcRect l="0" t="31864" r="0" b="34918"/>
          <a:stretch/>
        </p:blipFill>
        <p:spPr>
          <a:xfrm>
            <a:off x="5486400" y="2835000"/>
            <a:ext cx="4761720" cy="1005120"/>
          </a:xfrm>
          <a:prstGeom prst="rect">
            <a:avLst/>
          </a:prstGeom>
          <a:ln w="0">
            <a:noFill/>
          </a:ln>
        </p:spPr>
      </p:pic>
      <p:pic>
        <p:nvPicPr>
          <p:cNvPr id="207" name="Picture 245" descr=""/>
          <p:cNvPicPr/>
          <p:nvPr/>
        </p:nvPicPr>
        <p:blipFill>
          <a:blip r:embed="rId3"/>
          <a:srcRect l="5647" t="24647" r="6350" b="20670"/>
          <a:stretch/>
        </p:blipFill>
        <p:spPr>
          <a:xfrm>
            <a:off x="4846320" y="4114800"/>
            <a:ext cx="3291120" cy="2044440"/>
          </a:xfrm>
          <a:prstGeom prst="rect">
            <a:avLst/>
          </a:prstGeom>
          <a:ln w="0">
            <a:noFill/>
          </a:ln>
        </p:spPr>
      </p:pic>
      <p:sp>
        <p:nvSpPr>
          <p:cNvPr id="208" name="TextBox 246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9" name="TextBox 1"/>
          <p:cNvSpPr/>
          <p:nvPr/>
        </p:nvSpPr>
        <p:spPr>
          <a:xfrm>
            <a:off x="875520" y="1350360"/>
            <a:ext cx="822924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electrical standards (defined, or de-facto) for things like RF and Power: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RF: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50 ohm impedance coax, 450 ohm twin lead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Power: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+13.8vDC +/- 15%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oup 247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211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14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215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6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18" name="Rectangle 255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19" name="TextBox 256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Physical Standards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220" name="TextBox 258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TextBox 259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2" name="TextBox 1"/>
          <p:cNvSpPr/>
          <p:nvPr/>
        </p:nvSpPr>
        <p:spPr>
          <a:xfrm>
            <a:off x="774000" y="1242000"/>
            <a:ext cx="80431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And one, or a few, physical standards that are easy to convert between: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60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224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27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228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9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0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31" name="Rectangle 268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32" name="TextBox 269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Physical Standards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233" name="TextBox 271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4" name="Picture 272" descr=""/>
          <p:cNvPicPr/>
          <p:nvPr/>
        </p:nvPicPr>
        <p:blipFill>
          <a:blip r:embed="rId1"/>
          <a:stretch/>
        </p:blipFill>
        <p:spPr>
          <a:xfrm>
            <a:off x="914400" y="2617920"/>
            <a:ext cx="2259360" cy="1496520"/>
          </a:xfrm>
          <a:prstGeom prst="rect">
            <a:avLst/>
          </a:prstGeom>
          <a:ln w="0">
            <a:noFill/>
          </a:ln>
        </p:spPr>
      </p:pic>
      <p:pic>
        <p:nvPicPr>
          <p:cNvPr id="235" name="Picture 273" descr=""/>
          <p:cNvPicPr/>
          <p:nvPr/>
        </p:nvPicPr>
        <p:blipFill>
          <a:blip r:embed="rId2"/>
          <a:srcRect l="26649" t="12652" r="1131" b="18004"/>
          <a:stretch/>
        </p:blipFill>
        <p:spPr>
          <a:xfrm>
            <a:off x="3561120" y="2628000"/>
            <a:ext cx="2285280" cy="1462680"/>
          </a:xfrm>
          <a:prstGeom prst="rect">
            <a:avLst/>
          </a:prstGeom>
          <a:ln w="0">
            <a:noFill/>
          </a:ln>
        </p:spPr>
      </p:pic>
      <p:pic>
        <p:nvPicPr>
          <p:cNvPr id="236" name="Picture 274" descr=""/>
          <p:cNvPicPr/>
          <p:nvPr/>
        </p:nvPicPr>
        <p:blipFill>
          <a:blip r:embed="rId3"/>
          <a:srcRect l="21727" t="17112" r="0" b="16671"/>
          <a:stretch/>
        </p:blipFill>
        <p:spPr>
          <a:xfrm>
            <a:off x="6080400" y="2526480"/>
            <a:ext cx="2305440" cy="1462680"/>
          </a:xfrm>
          <a:prstGeom prst="rect">
            <a:avLst/>
          </a:prstGeom>
          <a:ln w="0">
            <a:noFill/>
          </a:ln>
        </p:spPr>
      </p:pic>
      <p:pic>
        <p:nvPicPr>
          <p:cNvPr id="237" name="Picture 275" descr=""/>
          <p:cNvPicPr/>
          <p:nvPr/>
        </p:nvPicPr>
        <p:blipFill>
          <a:blip r:embed="rId4"/>
          <a:stretch/>
        </p:blipFill>
        <p:spPr>
          <a:xfrm>
            <a:off x="8436240" y="2069280"/>
            <a:ext cx="2509920" cy="2136600"/>
          </a:xfrm>
          <a:prstGeom prst="rect">
            <a:avLst/>
          </a:prstGeom>
          <a:ln w="0">
            <a:noFill/>
          </a:ln>
        </p:spPr>
      </p:pic>
      <p:sp>
        <p:nvSpPr>
          <p:cNvPr id="238" name="TextBox 276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9" name="TextBox 1"/>
          <p:cNvSpPr/>
          <p:nvPr/>
        </p:nvSpPr>
        <p:spPr>
          <a:xfrm>
            <a:off x="774000" y="1242000"/>
            <a:ext cx="8043120" cy="140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And one, or a few, physical standards that are easy to convert between: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RF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: PL-259, Type N, BNC, etc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roup 277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241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44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245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6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7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48" name="Rectangle 285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49" name="TextBox 286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Physical Standards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250" name="TextBox 288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Picture 289" descr=""/>
          <p:cNvPicPr/>
          <p:nvPr/>
        </p:nvPicPr>
        <p:blipFill>
          <a:blip r:embed="rId1"/>
          <a:stretch/>
        </p:blipFill>
        <p:spPr>
          <a:xfrm>
            <a:off x="914400" y="2617920"/>
            <a:ext cx="2259360" cy="1496520"/>
          </a:xfrm>
          <a:prstGeom prst="rect">
            <a:avLst/>
          </a:prstGeom>
          <a:ln w="0">
            <a:noFill/>
          </a:ln>
        </p:spPr>
      </p:pic>
      <p:pic>
        <p:nvPicPr>
          <p:cNvPr id="252" name="Picture 290" descr=""/>
          <p:cNvPicPr/>
          <p:nvPr/>
        </p:nvPicPr>
        <p:blipFill>
          <a:blip r:embed="rId2"/>
          <a:srcRect l="26649" t="12652" r="1131" b="18004"/>
          <a:stretch/>
        </p:blipFill>
        <p:spPr>
          <a:xfrm>
            <a:off x="3561120" y="2628000"/>
            <a:ext cx="2285280" cy="146268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291" descr=""/>
          <p:cNvPicPr/>
          <p:nvPr/>
        </p:nvPicPr>
        <p:blipFill>
          <a:blip r:embed="rId3"/>
          <a:srcRect l="21727" t="17112" r="0" b="16671"/>
          <a:stretch/>
        </p:blipFill>
        <p:spPr>
          <a:xfrm>
            <a:off x="6080400" y="2526480"/>
            <a:ext cx="2305440" cy="1462680"/>
          </a:xfrm>
          <a:prstGeom prst="rect">
            <a:avLst/>
          </a:prstGeom>
          <a:ln w="0">
            <a:noFill/>
          </a:ln>
        </p:spPr>
      </p:pic>
      <p:pic>
        <p:nvPicPr>
          <p:cNvPr id="254" name="Picture 292" descr=""/>
          <p:cNvPicPr/>
          <p:nvPr/>
        </p:nvPicPr>
        <p:blipFill>
          <a:blip r:embed="rId4"/>
          <a:stretch/>
        </p:blipFill>
        <p:spPr>
          <a:xfrm>
            <a:off x="8436240" y="2069280"/>
            <a:ext cx="2509920" cy="2136600"/>
          </a:xfrm>
          <a:prstGeom prst="rect">
            <a:avLst/>
          </a:prstGeom>
          <a:ln w="0">
            <a:noFill/>
          </a:ln>
        </p:spPr>
      </p:pic>
      <p:pic>
        <p:nvPicPr>
          <p:cNvPr id="255" name="Picture 293" descr=""/>
          <p:cNvPicPr/>
          <p:nvPr/>
        </p:nvPicPr>
        <p:blipFill>
          <a:blip r:embed="rId5"/>
          <a:srcRect l="0" t="24651" r="0" b="16675"/>
          <a:stretch/>
        </p:blipFill>
        <p:spPr>
          <a:xfrm>
            <a:off x="1188720" y="4572000"/>
            <a:ext cx="4023000" cy="1564920"/>
          </a:xfrm>
          <a:prstGeom prst="rect">
            <a:avLst/>
          </a:prstGeom>
          <a:ln w="0">
            <a:noFill/>
          </a:ln>
        </p:spPr>
      </p:pic>
      <p:pic>
        <p:nvPicPr>
          <p:cNvPr id="256" name="Picture 294" descr=""/>
          <p:cNvPicPr/>
          <p:nvPr/>
        </p:nvPicPr>
        <p:blipFill>
          <a:blip r:embed="rId6"/>
          <a:srcRect l="0" t="11687" r="0" b="23513"/>
          <a:stretch/>
        </p:blipFill>
        <p:spPr>
          <a:xfrm>
            <a:off x="5577840" y="4572000"/>
            <a:ext cx="3453840" cy="1458720"/>
          </a:xfrm>
          <a:prstGeom prst="rect">
            <a:avLst/>
          </a:prstGeom>
          <a:ln w="0">
            <a:noFill/>
          </a:ln>
        </p:spPr>
      </p:pic>
      <p:sp>
        <p:nvSpPr>
          <p:cNvPr id="257" name="TextBox 295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8" name="TextBox 1"/>
          <p:cNvSpPr/>
          <p:nvPr/>
        </p:nvSpPr>
        <p:spPr>
          <a:xfrm>
            <a:off x="774000" y="1242000"/>
            <a:ext cx="8043120" cy="362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And one, or a few, physical standards that are easy to convert between:</a:t>
            </a: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RF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: PL-259, Type N, BNC, etc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en-US" sz="2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Power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Noto Sans CJK SC"/>
              </a:rPr>
              <a:t>: Powerpole, 6-pin “Molex”, “T” blades, etc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296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260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2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63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264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5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6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67" name="Rectangle 304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68" name="TextBox 305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Headset Standards?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269" name="TextBox 307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TextBox 308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TextBox 1"/>
          <p:cNvSpPr/>
          <p:nvPr/>
        </p:nvSpPr>
        <p:spPr>
          <a:xfrm>
            <a:off x="852480" y="1625040"/>
            <a:ext cx="83394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 such electrical standards exist for the User to Radio interface: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309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27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27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0" name="Rectangle 317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81" name="TextBox 318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Headset Standards?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282" name="TextBox 320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TextBox 321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4" name="TextBox 1"/>
          <p:cNvSpPr/>
          <p:nvPr/>
        </p:nvSpPr>
        <p:spPr>
          <a:xfrm>
            <a:off x="852480" y="1625040"/>
            <a:ext cx="8339400" cy="18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 such electrical standards exist for the User to Radio interface: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Dynamic, Electret, or Carbon? Balanced or single ended?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322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286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8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9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290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93" name="Rectangle 330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94" name="TextBox 331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Headset Standards?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295" name="TextBox 333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TextBox 334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7" name="TextBox 1"/>
          <p:cNvSpPr/>
          <p:nvPr/>
        </p:nvSpPr>
        <p:spPr>
          <a:xfrm>
            <a:off x="852480" y="1625040"/>
            <a:ext cx="8339400" cy="289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 such electrical standards exist for the User to Radio interface: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Dynamic, Electret, or Carbon? Balanced or single ended?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Audio out: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Line level, headphone level, or speaker level?  Ground referenced or push-pull? Mono or stereo?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335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299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02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303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6" name="Rectangle 343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07" name="TextBox 344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Headset Standards?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308" name="TextBox 346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TextBox 347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TextBox 1"/>
          <p:cNvSpPr/>
          <p:nvPr/>
        </p:nvSpPr>
        <p:spPr>
          <a:xfrm>
            <a:off x="852480" y="1625040"/>
            <a:ext cx="8339400" cy="392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 such electrical standards exist for the User to Radio interface: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Dynamic, Electret, or Carbon? Balanced or single ended?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Audio out: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Line level, headphone level, or speaker level?  Ground referenced or push-pull? Mono or stereo?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PTT: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GPIO style contact closure to ground, or completing the mic circuit?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86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50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54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7" name="Rectangle 94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8" name="TextBox 95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Noto Sans CJK SC"/>
              </a:rPr>
              <a:t>Who am I?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59" name="TextBox 96"/>
          <p:cNvSpPr/>
          <p:nvPr/>
        </p:nvSpPr>
        <p:spPr>
          <a:xfrm>
            <a:off x="496800" y="155448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Mark Smith, N6MTS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ts val="2599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President/CEO, Halibut Electronics: </a:t>
            </a:r>
            <a:r>
              <a:rPr b="0" lang="en-US" sz="26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https://electronics.halibut.com/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A host of the Ham Radio Workbench Podcast:</a:t>
            </a:r>
            <a:br>
              <a:rPr sz="2600"/>
            </a:br>
            <a:r>
              <a:rPr b="0" lang="en-US" sz="26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2"/>
              </a:rPr>
              <a:t>https://www.hamradioworkbench.com/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YouTube: @SmittyHalibut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Mastodon/Fediverse: @smitty@halibut.com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60" name="TextBox 97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" name="Picture 98" descr=""/>
          <p:cNvPicPr/>
          <p:nvPr/>
        </p:nvPicPr>
        <p:blipFill>
          <a:blip r:embed="rId3"/>
          <a:stretch/>
        </p:blipFill>
        <p:spPr>
          <a:xfrm>
            <a:off x="7680960" y="822960"/>
            <a:ext cx="2011320" cy="82332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99" descr=""/>
          <p:cNvPicPr/>
          <p:nvPr/>
        </p:nvPicPr>
        <p:blipFill>
          <a:blip r:embed="rId4"/>
          <a:stretch/>
        </p:blipFill>
        <p:spPr>
          <a:xfrm>
            <a:off x="9694440" y="1554480"/>
            <a:ext cx="2009520" cy="822600"/>
          </a:xfrm>
          <a:prstGeom prst="rect">
            <a:avLst/>
          </a:prstGeom>
          <a:ln w="0">
            <a:noFill/>
          </a:ln>
        </p:spPr>
      </p:pic>
      <p:sp>
        <p:nvSpPr>
          <p:cNvPr id="63" name="TextBox 100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roup 348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312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15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316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7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8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9" name="Rectangle 356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20" name="TextBox 357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So many to choose from!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321" name="TextBox 359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TextBox 360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3" name="TextBox 1"/>
          <p:cNvSpPr/>
          <p:nvPr/>
        </p:nvSpPr>
        <p:spPr>
          <a:xfrm>
            <a:off x="852480" y="1625040"/>
            <a:ext cx="9027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even more physical options to choose from!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36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325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28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329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32" name="Rectangle 36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33" name="TextBox 37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So many to choose from!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334" name="TextBox 372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TextBox 373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6" name="TextBox 1"/>
          <p:cNvSpPr/>
          <p:nvPr/>
        </p:nvSpPr>
        <p:spPr>
          <a:xfrm>
            <a:off x="852480" y="1625040"/>
            <a:ext cx="9027720" cy="14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even more physical options to choose from!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3.5mm TS? TRS? XLR? “8-pin round?” 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RJ-45? What’s the pinout?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roup 374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338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41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342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5" name="Rectangle 382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46" name="TextBox 383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So many to choose from!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347" name="TextBox 385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TextBox 386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TextBox 1"/>
          <p:cNvSpPr/>
          <p:nvPr/>
        </p:nvSpPr>
        <p:spPr>
          <a:xfrm>
            <a:off x="852480" y="1625040"/>
            <a:ext cx="9027720" cy="216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even more physical options to choose from!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3.5mm TS? TRS? XLR? “8-pin round?” 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RJ-45? What’s the pinout?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Audio out: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3.5mm TS? TRS? ¼ inch TS? TRS? RCA?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roup 387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351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54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355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6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7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58" name="Rectangle 395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59" name="TextBox 396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So many to choose from!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360" name="TextBox 398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TextBox 399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2" name="TextBox 1"/>
          <p:cNvSpPr/>
          <p:nvPr/>
        </p:nvSpPr>
        <p:spPr>
          <a:xfrm>
            <a:off x="852480" y="1625040"/>
            <a:ext cx="9027720" cy="31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even more physical options to choose from!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3.5mm TS? TRS? XLR? “8-pin round?” 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RJ-45? What’s the pinout?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Audio out: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3.5mm TS? TRS? ¼ inch TS? TRS? RCA?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PTT: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On the mic connector? Separate 3.5mm TS? </a:t>
            </a:r>
            <a:br>
              <a:rPr sz="2400"/>
            </a:b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¼ inch Footswitch?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400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364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67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368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9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0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71" name="Rectangle 408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72" name="TextBox 409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The problem is...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373" name="TextBox 410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Picture 411" descr=""/>
          <p:cNvPicPr/>
          <p:nvPr/>
        </p:nvPicPr>
        <p:blipFill>
          <a:blip r:embed="rId1"/>
          <a:srcRect l="32501" t="32635" r="17138" b="0"/>
          <a:stretch/>
        </p:blipFill>
        <p:spPr>
          <a:xfrm>
            <a:off x="1304640" y="1851840"/>
            <a:ext cx="4364280" cy="31770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375" name="Picture 412" descr=""/>
          <p:cNvPicPr/>
          <p:nvPr/>
        </p:nvPicPr>
        <p:blipFill>
          <a:blip r:embed="rId2"/>
          <a:stretch/>
        </p:blipFill>
        <p:spPr>
          <a:xfrm>
            <a:off x="6400800" y="1788120"/>
            <a:ext cx="4637880" cy="2874960"/>
          </a:xfrm>
          <a:prstGeom prst="rect">
            <a:avLst/>
          </a:prstGeom>
          <a:ln w="0">
            <a:noFill/>
          </a:ln>
        </p:spPr>
      </p:pic>
      <p:sp>
        <p:nvSpPr>
          <p:cNvPr id="376" name="TextBox 413"/>
          <p:cNvSpPr/>
          <p:nvPr/>
        </p:nvSpPr>
        <p:spPr>
          <a:xfrm>
            <a:off x="1266840" y="1454760"/>
            <a:ext cx="32367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Pro 7 Headset: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7" name="TextBox 414"/>
          <p:cNvSpPr/>
          <p:nvPr/>
        </p:nvSpPr>
        <p:spPr>
          <a:xfrm>
            <a:off x="6505560" y="1441800"/>
            <a:ext cx="40899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Yaesu FT-920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TextBox 415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416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380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1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2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83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384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5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6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7" name="Rectangle 424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88" name="TextBox 425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The solution?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389" name="TextBox 426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0" name="Picture 427" descr=""/>
          <p:cNvPicPr/>
          <p:nvPr/>
        </p:nvPicPr>
        <p:blipFill>
          <a:blip r:embed="rId1"/>
          <a:srcRect l="32501" t="32635" r="17138" b="0"/>
          <a:stretch/>
        </p:blipFill>
        <p:spPr>
          <a:xfrm>
            <a:off x="1304640" y="1851840"/>
            <a:ext cx="4364280" cy="31770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391" name="Picture 428" descr=""/>
          <p:cNvPicPr/>
          <p:nvPr/>
        </p:nvPicPr>
        <p:blipFill>
          <a:blip r:embed="rId2"/>
          <a:stretch/>
        </p:blipFill>
        <p:spPr>
          <a:xfrm>
            <a:off x="6400800" y="1788120"/>
            <a:ext cx="4637880" cy="2874960"/>
          </a:xfrm>
          <a:prstGeom prst="rect">
            <a:avLst/>
          </a:prstGeom>
          <a:ln w="0">
            <a:noFill/>
          </a:ln>
        </p:spPr>
      </p:pic>
      <p:sp>
        <p:nvSpPr>
          <p:cNvPr id="392" name="TextBox 429"/>
          <p:cNvSpPr/>
          <p:nvPr/>
        </p:nvSpPr>
        <p:spPr>
          <a:xfrm>
            <a:off x="4699080" y="1116720"/>
            <a:ext cx="2680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AD-1-Y Adapter: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3" name="TextBox 430"/>
          <p:cNvSpPr/>
          <p:nvPr/>
        </p:nvSpPr>
        <p:spPr>
          <a:xfrm>
            <a:off x="6505920" y="1441800"/>
            <a:ext cx="3966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Yaesu FT-920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TextBox 431"/>
          <p:cNvSpPr/>
          <p:nvPr/>
        </p:nvSpPr>
        <p:spPr>
          <a:xfrm>
            <a:off x="1267200" y="1454760"/>
            <a:ext cx="26805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Pro 7 Headset: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5" name="Picture 433" descr=""/>
          <p:cNvPicPr/>
          <p:nvPr/>
        </p:nvPicPr>
        <p:blipFill>
          <a:blip r:embed="rId3"/>
          <a:srcRect l="9085" t="6232" r="9095" b="7050"/>
          <a:stretch/>
        </p:blipFill>
        <p:spPr>
          <a:xfrm>
            <a:off x="3475080" y="1441800"/>
            <a:ext cx="4937040" cy="393120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396" name="TextBox 434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roup 435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398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01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402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3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5" name="Rectangle 443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06" name="TextBox 444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But, I’ve got a Kenwood too.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407" name="TextBox 445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Picture 446" descr=""/>
          <p:cNvPicPr/>
          <p:nvPr/>
        </p:nvPicPr>
        <p:blipFill>
          <a:blip r:embed="rId1"/>
          <a:stretch/>
        </p:blipFill>
        <p:spPr>
          <a:xfrm>
            <a:off x="6400800" y="1788120"/>
            <a:ext cx="4637880" cy="2874960"/>
          </a:xfrm>
          <a:prstGeom prst="rect">
            <a:avLst/>
          </a:prstGeom>
          <a:ln w="0">
            <a:noFill/>
          </a:ln>
        </p:spPr>
      </p:pic>
      <p:sp>
        <p:nvSpPr>
          <p:cNvPr id="409" name="TextBox 448"/>
          <p:cNvSpPr/>
          <p:nvPr/>
        </p:nvSpPr>
        <p:spPr>
          <a:xfrm>
            <a:off x="1576440" y="1463040"/>
            <a:ext cx="4092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Kenwood TS-890S Microphone pinout: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0" name="Picture 449" descr=""/>
          <p:cNvPicPr/>
          <p:nvPr/>
        </p:nvPicPr>
        <p:blipFill>
          <a:blip r:embed="rId2"/>
          <a:stretch/>
        </p:blipFill>
        <p:spPr>
          <a:xfrm>
            <a:off x="914400" y="1809360"/>
            <a:ext cx="5245200" cy="271404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11" name="TextBox 450"/>
          <p:cNvSpPr/>
          <p:nvPr/>
        </p:nvSpPr>
        <p:spPr>
          <a:xfrm>
            <a:off x="6505920" y="1442160"/>
            <a:ext cx="3922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Yaesu FT-920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2" name="TextBox 451"/>
          <p:cNvSpPr/>
          <p:nvPr/>
        </p:nvSpPr>
        <p:spPr>
          <a:xfrm>
            <a:off x="1388520" y="1463040"/>
            <a:ext cx="4402440" cy="42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TextBox 452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53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415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18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419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22" name="Rectangle 461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23" name="TextBox 462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But, I’ve got a Kenwood too.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424" name="TextBox 463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Picture 464" descr=""/>
          <p:cNvPicPr/>
          <p:nvPr/>
        </p:nvPicPr>
        <p:blipFill>
          <a:blip r:embed="rId1"/>
          <a:srcRect l="32501" t="32635" r="17138" b="0"/>
          <a:stretch/>
        </p:blipFill>
        <p:spPr>
          <a:xfrm>
            <a:off x="1304640" y="1851840"/>
            <a:ext cx="4364280" cy="31770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26" name="TextBox 465"/>
          <p:cNvSpPr/>
          <p:nvPr/>
        </p:nvSpPr>
        <p:spPr>
          <a:xfrm>
            <a:off x="6697080" y="1602720"/>
            <a:ext cx="4398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Kenwood TS-890S Microphone pinout: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7" name="Picture 466" descr=""/>
          <p:cNvPicPr/>
          <p:nvPr/>
        </p:nvPicPr>
        <p:blipFill>
          <a:blip r:embed="rId2"/>
          <a:stretch/>
        </p:blipFill>
        <p:spPr>
          <a:xfrm>
            <a:off x="6035040" y="1949040"/>
            <a:ext cx="5245200" cy="271404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28" name="TextBox 467"/>
          <p:cNvSpPr/>
          <p:nvPr/>
        </p:nvSpPr>
        <p:spPr>
          <a:xfrm>
            <a:off x="1267200" y="1454760"/>
            <a:ext cx="2649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Pro 7 Headset: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TextBox 468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roup 469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431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34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435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8" name="Rectangle 477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39" name="TextBox 478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Bob has me covered...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440" name="TextBox 479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1" name="Picture 480" descr=""/>
          <p:cNvPicPr/>
          <p:nvPr/>
        </p:nvPicPr>
        <p:blipFill>
          <a:blip r:embed="rId1"/>
          <a:srcRect l="32501" t="32635" r="17138" b="0"/>
          <a:stretch/>
        </p:blipFill>
        <p:spPr>
          <a:xfrm>
            <a:off x="1304640" y="1851840"/>
            <a:ext cx="4364280" cy="31770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42" name="TextBox 481"/>
          <p:cNvSpPr/>
          <p:nvPr/>
        </p:nvSpPr>
        <p:spPr>
          <a:xfrm>
            <a:off x="1267200" y="1454760"/>
            <a:ext cx="2661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Pro 7 Headset: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3" name="TextBox 482"/>
          <p:cNvSpPr/>
          <p:nvPr/>
        </p:nvSpPr>
        <p:spPr>
          <a:xfrm>
            <a:off x="6697440" y="1602720"/>
            <a:ext cx="4682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Kenwood TS-890S Microphone pinout: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4" name="Picture 483" descr=""/>
          <p:cNvPicPr/>
          <p:nvPr/>
        </p:nvPicPr>
        <p:blipFill>
          <a:blip r:embed="rId2"/>
          <a:stretch/>
        </p:blipFill>
        <p:spPr>
          <a:xfrm>
            <a:off x="6035400" y="1949040"/>
            <a:ext cx="5245200" cy="271404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445" name="Picture 484" descr=""/>
          <p:cNvPicPr/>
          <p:nvPr/>
        </p:nvPicPr>
        <p:blipFill>
          <a:blip r:embed="rId3"/>
          <a:srcRect l="0" t="18545" r="0" b="18778"/>
          <a:stretch/>
        </p:blipFill>
        <p:spPr>
          <a:xfrm>
            <a:off x="3525120" y="1678680"/>
            <a:ext cx="5252760" cy="329148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446" name="TextBox 485"/>
          <p:cNvSpPr/>
          <p:nvPr/>
        </p:nvSpPr>
        <p:spPr>
          <a:xfrm>
            <a:off x="4757040" y="1256400"/>
            <a:ext cx="30272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AD-1-K Adapter: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7" name="TextBox 486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roup 487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449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0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1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52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453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4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5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56" name="Rectangle 495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57" name="TextBox 496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What about Icom?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458" name="TextBox 497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9" name="Picture 498" descr=""/>
          <p:cNvPicPr/>
          <p:nvPr/>
        </p:nvPicPr>
        <p:blipFill>
          <a:blip r:embed="rId1"/>
          <a:srcRect l="32501" t="32635" r="17138" b="0"/>
          <a:stretch/>
        </p:blipFill>
        <p:spPr>
          <a:xfrm>
            <a:off x="1304640" y="1851840"/>
            <a:ext cx="4364280" cy="31770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460" name="Picture 499" descr=""/>
          <p:cNvPicPr/>
          <p:nvPr/>
        </p:nvPicPr>
        <p:blipFill>
          <a:blip r:embed="rId2"/>
          <a:stretch/>
        </p:blipFill>
        <p:spPr>
          <a:xfrm>
            <a:off x="5943600" y="2286000"/>
            <a:ext cx="5425920" cy="21027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61" name="TextBox 500"/>
          <p:cNvSpPr/>
          <p:nvPr/>
        </p:nvSpPr>
        <p:spPr>
          <a:xfrm>
            <a:off x="1267200" y="1454760"/>
            <a:ext cx="2538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Pro 7 Headset: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2" name="TextBox 501"/>
          <p:cNvSpPr/>
          <p:nvPr/>
        </p:nvSpPr>
        <p:spPr>
          <a:xfrm>
            <a:off x="6505920" y="1441800"/>
            <a:ext cx="3953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Icom IC-7300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TextBox 502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10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65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8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69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2" name="Rectangle 10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73" name="TextBox 11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Noto Sans CJK SC"/>
              </a:rPr>
              <a:t>Who am I?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4" name="TextBox 111"/>
          <p:cNvSpPr/>
          <p:nvPr/>
        </p:nvSpPr>
        <p:spPr>
          <a:xfrm>
            <a:off x="496800" y="155448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Mark Smith, N6MTS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ts val="2599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President/CEO, Halibut Electronics: </a:t>
            </a:r>
            <a:r>
              <a:rPr b="0" lang="en-US" sz="26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1"/>
              </a:rPr>
              <a:t>https://electronics.halibut.com/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A host of the Ham Radio Workbench Podcast:</a:t>
            </a:r>
            <a:br>
              <a:rPr sz="2600"/>
            </a:br>
            <a:r>
              <a:rPr b="0" lang="en-US" sz="26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2"/>
              </a:rPr>
              <a:t>https://www.hamradioworkbench.com/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YouTube: @SmittyHalibut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Mastodon/Fediverse: @smitty@halibut.com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75" name="TextBox 112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" name="Picture 113" descr=""/>
          <p:cNvPicPr/>
          <p:nvPr/>
        </p:nvPicPr>
        <p:blipFill>
          <a:blip r:embed="rId3"/>
          <a:stretch/>
        </p:blipFill>
        <p:spPr>
          <a:xfrm>
            <a:off x="7680960" y="822960"/>
            <a:ext cx="2011320" cy="823320"/>
          </a:xfrm>
          <a:prstGeom prst="rect">
            <a:avLst/>
          </a:prstGeom>
          <a:ln w="0">
            <a:noFill/>
          </a:ln>
        </p:spPr>
      </p:pic>
      <p:pic>
        <p:nvPicPr>
          <p:cNvPr id="77" name="Picture 114" descr=""/>
          <p:cNvPicPr/>
          <p:nvPr/>
        </p:nvPicPr>
        <p:blipFill>
          <a:blip r:embed="rId4"/>
          <a:stretch/>
        </p:blipFill>
        <p:spPr>
          <a:xfrm>
            <a:off x="9694440" y="1554480"/>
            <a:ext cx="2009520" cy="822600"/>
          </a:xfrm>
          <a:prstGeom prst="rect">
            <a:avLst/>
          </a:prstGeom>
          <a:ln w="0">
            <a:noFill/>
          </a:ln>
        </p:spPr>
      </p:pic>
      <p:sp>
        <p:nvSpPr>
          <p:cNvPr id="78" name="TextBox 115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" name="TextBox 116"/>
          <p:cNvSpPr/>
          <p:nvPr/>
        </p:nvSpPr>
        <p:spPr>
          <a:xfrm>
            <a:off x="625680" y="2475360"/>
            <a:ext cx="2718000" cy="49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ff0000"/>
                </a:solidFill>
                <a:latin typeface="Purisa"/>
                <a:ea typeface="DejaVu Sans"/>
              </a:rPr>
              <a:t>Head Cheese</a:t>
            </a:r>
            <a:endParaRPr b="0" lang="en-US" sz="2800" spc="-1" strike="noStrike">
              <a:latin typeface="Purisa"/>
            </a:endParaRPr>
          </a:p>
        </p:txBody>
      </p:sp>
      <p:sp>
        <p:nvSpPr>
          <p:cNvPr id="80" name="Straight Connector 117"/>
          <p:cNvSpPr/>
          <p:nvPr/>
        </p:nvSpPr>
        <p:spPr>
          <a:xfrm>
            <a:off x="795240" y="3058560"/>
            <a:ext cx="2194560" cy="24300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Straight Connector 118"/>
          <p:cNvSpPr/>
          <p:nvPr/>
        </p:nvSpPr>
        <p:spPr>
          <a:xfrm flipV="1">
            <a:off x="795240" y="3058920"/>
            <a:ext cx="2194560" cy="24264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roup 503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465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68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469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0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71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72" name="Rectangle 511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73" name="TextBox 512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Same connect--   oh… Never mind...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474" name="TextBox 513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5" name="Picture 514" descr=""/>
          <p:cNvPicPr/>
          <p:nvPr/>
        </p:nvPicPr>
        <p:blipFill>
          <a:blip r:embed="rId1"/>
          <a:stretch/>
        </p:blipFill>
        <p:spPr>
          <a:xfrm>
            <a:off x="5943600" y="2286000"/>
            <a:ext cx="5425920" cy="21027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76" name="TextBox 515"/>
          <p:cNvSpPr/>
          <p:nvPr/>
        </p:nvSpPr>
        <p:spPr>
          <a:xfrm>
            <a:off x="6505920" y="1441800"/>
            <a:ext cx="4089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Icom IC-7300 Microphone pinout: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7" name="Picture 516" descr=""/>
          <p:cNvPicPr/>
          <p:nvPr/>
        </p:nvPicPr>
        <p:blipFill>
          <a:blip r:embed="rId2"/>
          <a:stretch/>
        </p:blipFill>
        <p:spPr>
          <a:xfrm>
            <a:off x="1737360" y="4206240"/>
            <a:ext cx="4056480" cy="20988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478" name="Picture 517" descr=""/>
          <p:cNvPicPr/>
          <p:nvPr/>
        </p:nvPicPr>
        <p:blipFill>
          <a:blip r:embed="rId3"/>
          <a:stretch/>
        </p:blipFill>
        <p:spPr>
          <a:xfrm>
            <a:off x="1280160" y="1737360"/>
            <a:ext cx="3264840" cy="2023920"/>
          </a:xfrm>
          <a:prstGeom prst="rect">
            <a:avLst/>
          </a:prstGeom>
          <a:ln w="0">
            <a:noFill/>
          </a:ln>
        </p:spPr>
      </p:pic>
      <p:sp>
        <p:nvSpPr>
          <p:cNvPr id="479" name="TextBox 518"/>
          <p:cNvSpPr/>
          <p:nvPr/>
        </p:nvSpPr>
        <p:spPr>
          <a:xfrm>
            <a:off x="1155960" y="1391040"/>
            <a:ext cx="3754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Yaesu FT-920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0" name="TextBox 519"/>
          <p:cNvSpPr/>
          <p:nvPr/>
        </p:nvSpPr>
        <p:spPr>
          <a:xfrm>
            <a:off x="1737360" y="3840480"/>
            <a:ext cx="4267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Kenwood TS-890S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1" name="TextBox 520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roup 52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48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48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48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90" name="Rectangle 52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91" name="TextBox 53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What about Icom?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492" name="TextBox 531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3" name="Picture 532" descr=""/>
          <p:cNvPicPr/>
          <p:nvPr/>
        </p:nvPicPr>
        <p:blipFill>
          <a:blip r:embed="rId1"/>
          <a:srcRect l="32501" t="32635" r="17138" b="0"/>
          <a:stretch/>
        </p:blipFill>
        <p:spPr>
          <a:xfrm>
            <a:off x="1304640" y="1851840"/>
            <a:ext cx="4364280" cy="31770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494" name="Picture 533" descr=""/>
          <p:cNvPicPr/>
          <p:nvPr/>
        </p:nvPicPr>
        <p:blipFill>
          <a:blip r:embed="rId2"/>
          <a:stretch/>
        </p:blipFill>
        <p:spPr>
          <a:xfrm>
            <a:off x="5943600" y="2286000"/>
            <a:ext cx="5425920" cy="21027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95" name="TextBox 534"/>
          <p:cNvSpPr/>
          <p:nvPr/>
        </p:nvSpPr>
        <p:spPr>
          <a:xfrm>
            <a:off x="1267200" y="1454760"/>
            <a:ext cx="2587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Pro 7 Headset: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TextBox 535"/>
          <p:cNvSpPr/>
          <p:nvPr/>
        </p:nvSpPr>
        <p:spPr>
          <a:xfrm>
            <a:off x="6505920" y="1441800"/>
            <a:ext cx="40341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Icom IC-7300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7" name="TextBox 536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roup 537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499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02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503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5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6" name="Rectangle 545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07" name="TextBox 546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Bob </a:t>
            </a:r>
            <a:r>
              <a:rPr b="0" i="1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still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 has me covered...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508" name="TextBox 547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Picture 548" descr=""/>
          <p:cNvPicPr/>
          <p:nvPr/>
        </p:nvPicPr>
        <p:blipFill>
          <a:blip r:embed="rId1"/>
          <a:srcRect l="32501" t="32635" r="17138" b="0"/>
          <a:stretch/>
        </p:blipFill>
        <p:spPr>
          <a:xfrm>
            <a:off x="1304640" y="1851840"/>
            <a:ext cx="4364280" cy="31770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510" name="Picture 549" descr=""/>
          <p:cNvPicPr/>
          <p:nvPr/>
        </p:nvPicPr>
        <p:blipFill>
          <a:blip r:embed="rId2"/>
          <a:stretch/>
        </p:blipFill>
        <p:spPr>
          <a:xfrm>
            <a:off x="5943600" y="2286000"/>
            <a:ext cx="5425920" cy="21027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11" name="TextBox 550"/>
          <p:cNvSpPr/>
          <p:nvPr/>
        </p:nvSpPr>
        <p:spPr>
          <a:xfrm>
            <a:off x="1267200" y="1454760"/>
            <a:ext cx="23716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Pro 7 Headset: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2" name="TextBox 551"/>
          <p:cNvSpPr/>
          <p:nvPr/>
        </p:nvSpPr>
        <p:spPr>
          <a:xfrm>
            <a:off x="6505920" y="1441800"/>
            <a:ext cx="39229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Icom IC-7300 Microphone pinout: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13" name="Picture 552" descr=""/>
          <p:cNvPicPr/>
          <p:nvPr/>
        </p:nvPicPr>
        <p:blipFill>
          <a:blip r:embed="rId3"/>
          <a:srcRect l="0" t="8145" r="0" b="6728"/>
          <a:stretch/>
        </p:blipFill>
        <p:spPr>
          <a:xfrm>
            <a:off x="2988360" y="1463400"/>
            <a:ext cx="5789520" cy="347400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514" name="TextBox 553"/>
          <p:cNvSpPr/>
          <p:nvPr/>
        </p:nvSpPr>
        <p:spPr>
          <a:xfrm>
            <a:off x="4754880" y="1117080"/>
            <a:ext cx="27205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AD-1-iC Adapter: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5" name="TextBox 554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roup 555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517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0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521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2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23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24" name="Rectangle 563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25" name="TextBox 564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But, wait a minute...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526" name="TextBox 565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7" name="Picture 566" descr=""/>
          <p:cNvPicPr/>
          <p:nvPr/>
        </p:nvPicPr>
        <p:blipFill>
          <a:blip r:embed="rId1"/>
          <a:srcRect l="32501" t="32635" r="17138" b="0"/>
          <a:stretch/>
        </p:blipFill>
        <p:spPr>
          <a:xfrm>
            <a:off x="1304640" y="1851840"/>
            <a:ext cx="4364280" cy="31770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528" name="Picture 567" descr=""/>
          <p:cNvPicPr/>
          <p:nvPr/>
        </p:nvPicPr>
        <p:blipFill>
          <a:blip r:embed="rId2"/>
          <a:stretch/>
        </p:blipFill>
        <p:spPr>
          <a:xfrm>
            <a:off x="5943600" y="2286000"/>
            <a:ext cx="5425920" cy="21027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29" name="TextBox 568"/>
          <p:cNvSpPr/>
          <p:nvPr/>
        </p:nvSpPr>
        <p:spPr>
          <a:xfrm>
            <a:off x="1267200" y="1454760"/>
            <a:ext cx="25110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Pro 7 Headset: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0" name="TextBox 569"/>
          <p:cNvSpPr/>
          <p:nvPr/>
        </p:nvSpPr>
        <p:spPr>
          <a:xfrm>
            <a:off x="6505920" y="1441800"/>
            <a:ext cx="407736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Icom IC-7300 Microphone pinout: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1" name="Picture 570" descr=""/>
          <p:cNvPicPr/>
          <p:nvPr/>
        </p:nvPicPr>
        <p:blipFill>
          <a:blip r:embed="rId3"/>
          <a:srcRect l="0" t="8145" r="0" b="6728"/>
          <a:stretch/>
        </p:blipFill>
        <p:spPr>
          <a:xfrm>
            <a:off x="2988360" y="1463400"/>
            <a:ext cx="5789520" cy="347400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532" name="TextBox 571"/>
          <p:cNvSpPr/>
          <p:nvPr/>
        </p:nvSpPr>
        <p:spPr>
          <a:xfrm>
            <a:off x="4754880" y="1117080"/>
            <a:ext cx="2726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AD-1-iC Adapter: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3" name="Picture 572" descr=""/>
          <p:cNvPicPr/>
          <p:nvPr/>
        </p:nvPicPr>
        <p:blipFill>
          <a:blip r:embed="rId4"/>
          <a:srcRect l="0" t="4643" r="0" b="16111"/>
          <a:stretch/>
        </p:blipFill>
        <p:spPr>
          <a:xfrm>
            <a:off x="3613680" y="2560320"/>
            <a:ext cx="4615560" cy="3657240"/>
          </a:xfrm>
          <a:prstGeom prst="rect">
            <a:avLst/>
          </a:prstGeom>
          <a:ln w="57240">
            <a:solidFill>
              <a:srgbClr val="3465a4"/>
            </a:solidFill>
            <a:round/>
          </a:ln>
        </p:spPr>
      </p:pic>
      <p:sp>
        <p:nvSpPr>
          <p:cNvPr id="534" name="TextBox 573"/>
          <p:cNvSpPr/>
          <p:nvPr/>
        </p:nvSpPr>
        <p:spPr>
          <a:xfrm>
            <a:off x="4023360" y="2743200"/>
            <a:ext cx="43048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Heil P7-IC-ELEM Microphone Element: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5" name="TextBox 574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75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537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9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0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541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2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3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44" name="Rectangle 583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45" name="TextBox 584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Another headset,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546" name="TextBox 585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7" name="Picture 586" descr=""/>
          <p:cNvPicPr/>
          <p:nvPr/>
        </p:nvPicPr>
        <p:blipFill>
          <a:blip r:embed="rId1"/>
          <a:stretch/>
        </p:blipFill>
        <p:spPr>
          <a:xfrm>
            <a:off x="6400800" y="1788120"/>
            <a:ext cx="4637880" cy="2874960"/>
          </a:xfrm>
          <a:prstGeom prst="rect">
            <a:avLst/>
          </a:prstGeom>
          <a:ln w="0">
            <a:noFill/>
          </a:ln>
        </p:spPr>
      </p:pic>
      <p:pic>
        <p:nvPicPr>
          <p:cNvPr id="548" name="Picture 587" descr=""/>
          <p:cNvPicPr/>
          <p:nvPr/>
        </p:nvPicPr>
        <p:blipFill>
          <a:blip r:embed="rId2"/>
          <a:srcRect l="0" t="0" r="41942" b="38775"/>
          <a:stretch/>
        </p:blipFill>
        <p:spPr>
          <a:xfrm>
            <a:off x="1280160" y="1828800"/>
            <a:ext cx="3931200" cy="29178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49" name="TextBox 588"/>
          <p:cNvSpPr/>
          <p:nvPr/>
        </p:nvSpPr>
        <p:spPr>
          <a:xfrm>
            <a:off x="6505920" y="1441800"/>
            <a:ext cx="38980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Yaesu FT-920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0" name="TextBox 589"/>
          <p:cNvSpPr/>
          <p:nvPr/>
        </p:nvSpPr>
        <p:spPr>
          <a:xfrm>
            <a:off x="1573560" y="1220040"/>
            <a:ext cx="29980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CTIA “PC Gaming Headset”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 “Mobile Phone”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1" name="TextBox 590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roup 59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55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5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55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60" name="Rectangle 59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61" name="TextBox 60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Another headset, 3 more adapters...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562" name="TextBox 601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3" name="Picture 602" descr=""/>
          <p:cNvPicPr/>
          <p:nvPr/>
        </p:nvPicPr>
        <p:blipFill>
          <a:blip r:embed="rId1"/>
          <a:stretch/>
        </p:blipFill>
        <p:spPr>
          <a:xfrm>
            <a:off x="6400800" y="1788120"/>
            <a:ext cx="4637880" cy="2874960"/>
          </a:xfrm>
          <a:prstGeom prst="rect">
            <a:avLst/>
          </a:prstGeom>
          <a:ln w="0">
            <a:noFill/>
          </a:ln>
        </p:spPr>
      </p:pic>
      <p:pic>
        <p:nvPicPr>
          <p:cNvPr id="564" name="Picture 603" descr=""/>
          <p:cNvPicPr/>
          <p:nvPr/>
        </p:nvPicPr>
        <p:blipFill>
          <a:blip r:embed="rId2"/>
          <a:srcRect l="0" t="0" r="41942" b="38775"/>
          <a:stretch/>
        </p:blipFill>
        <p:spPr>
          <a:xfrm>
            <a:off x="1280160" y="1828800"/>
            <a:ext cx="3931200" cy="29178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65" name="TextBox 604"/>
          <p:cNvSpPr/>
          <p:nvPr/>
        </p:nvSpPr>
        <p:spPr>
          <a:xfrm>
            <a:off x="6505920" y="1441800"/>
            <a:ext cx="38797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Yaesu FT-920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6" name="TextBox 605"/>
          <p:cNvSpPr/>
          <p:nvPr/>
        </p:nvSpPr>
        <p:spPr>
          <a:xfrm>
            <a:off x="1573560" y="1220040"/>
            <a:ext cx="29980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CTIA “PC Gaming Headset”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 “Mobile Phone”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TextBox 606"/>
          <p:cNvSpPr/>
          <p:nvPr/>
        </p:nvSpPr>
        <p:spPr>
          <a:xfrm>
            <a:off x="4411080" y="2497680"/>
            <a:ext cx="4411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Kenwood TS-890S Microphone pinout: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8" name="Picture 607" descr=""/>
          <p:cNvPicPr/>
          <p:nvPr/>
        </p:nvPicPr>
        <p:blipFill>
          <a:blip r:embed="rId3"/>
          <a:stretch/>
        </p:blipFill>
        <p:spPr>
          <a:xfrm>
            <a:off x="3749040" y="2844000"/>
            <a:ext cx="5245200" cy="271404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569" name="Picture 608" descr=""/>
          <p:cNvPicPr/>
          <p:nvPr/>
        </p:nvPicPr>
        <p:blipFill>
          <a:blip r:embed="rId4"/>
          <a:srcRect l="0" t="-1002" r="0" b="0"/>
          <a:stretch/>
        </p:blipFill>
        <p:spPr>
          <a:xfrm>
            <a:off x="1248840" y="3931920"/>
            <a:ext cx="5425920" cy="21240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70" name="TextBox 609"/>
          <p:cNvSpPr/>
          <p:nvPr/>
        </p:nvSpPr>
        <p:spPr>
          <a:xfrm>
            <a:off x="1933200" y="3585600"/>
            <a:ext cx="4010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DejaVu Sans"/>
              </a:rPr>
              <a:t>Icom IC-7300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1" name="TextBox 610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roup 61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57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57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80" name="Rectangle 61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81" name="TextBox 62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Your audio is distorted!”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582" name="TextBox 621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3" name="Picture 622" descr=""/>
          <p:cNvPicPr/>
          <p:nvPr/>
        </p:nvPicPr>
        <p:blipFill>
          <a:blip r:embed="rId1"/>
          <a:stretch/>
        </p:blipFill>
        <p:spPr>
          <a:xfrm>
            <a:off x="6400800" y="1788120"/>
            <a:ext cx="4637880" cy="2874960"/>
          </a:xfrm>
          <a:prstGeom prst="rect">
            <a:avLst/>
          </a:prstGeom>
          <a:ln w="0">
            <a:noFill/>
          </a:ln>
        </p:spPr>
      </p:pic>
      <p:pic>
        <p:nvPicPr>
          <p:cNvPr id="584" name="Picture 623" descr=""/>
          <p:cNvPicPr/>
          <p:nvPr/>
        </p:nvPicPr>
        <p:blipFill>
          <a:blip r:embed="rId2"/>
          <a:srcRect l="0" t="0" r="41942" b="38775"/>
          <a:stretch/>
        </p:blipFill>
        <p:spPr>
          <a:xfrm>
            <a:off x="1280160" y="1828800"/>
            <a:ext cx="3931200" cy="29178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85" name="TextBox 624"/>
          <p:cNvSpPr/>
          <p:nvPr/>
        </p:nvSpPr>
        <p:spPr>
          <a:xfrm>
            <a:off x="6505920" y="1441800"/>
            <a:ext cx="40032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Yaesu FT-920 Microphone pinout: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TextBox 625"/>
          <p:cNvSpPr/>
          <p:nvPr/>
        </p:nvSpPr>
        <p:spPr>
          <a:xfrm>
            <a:off x="1573560" y="1220040"/>
            <a:ext cx="29980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CTIA “PC Gaming Headset”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or “Mobile Phone” pinout: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7" name="Picture 626" descr=""/>
          <p:cNvPicPr/>
          <p:nvPr/>
        </p:nvPicPr>
        <p:blipFill>
          <a:blip r:embed="rId3"/>
          <a:stretch/>
        </p:blipFill>
        <p:spPr>
          <a:xfrm>
            <a:off x="2241000" y="2033280"/>
            <a:ext cx="7085520" cy="354420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588" name="TextBox 627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roup 656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590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3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594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5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6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97" name="Rectangle 664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598" name="TextBox 665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Your Adapter Game is strong.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599" name="TextBox 667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TextBox 668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1" name="TextBox 1"/>
          <p:cNvSpPr/>
          <p:nvPr/>
        </p:nvSpPr>
        <p:spPr>
          <a:xfrm>
            <a:off x="496800" y="143424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This is quickly getting out of hand.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It’s a full mesh of adapters, from every different headset to every different radio.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roup 669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60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0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60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0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10" name="Rectangle 677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11" name="TextBox 678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Your Adapter Game is strong.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612" name="TextBox 680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TextBox 681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4" name="TextBox 1"/>
          <p:cNvSpPr/>
          <p:nvPr/>
        </p:nvSpPr>
        <p:spPr>
          <a:xfrm>
            <a:off x="496800" y="143424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This is quickly getting out of hand.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It’s a full mesh of adapters, from every different headset to every different radio.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do we address this?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roup 682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616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19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620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1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22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23" name="Rectangle 690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24" name="TextBox 691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Your Adapter Game is strong.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625" name="TextBox 692"/>
          <p:cNvSpPr/>
          <p:nvPr/>
        </p:nvSpPr>
        <p:spPr>
          <a:xfrm>
            <a:off x="496800" y="143424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This is quickly getting out of hand.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It’s a full mesh of adapters, from every different headset to every different radio.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6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How do we address this?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26" name="TextBox 693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TextBox 694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28" name="Picture 695" descr=""/>
          <p:cNvPicPr/>
          <p:nvPr/>
        </p:nvPicPr>
        <p:blipFill>
          <a:blip r:embed="rId1"/>
          <a:stretch/>
        </p:blipFill>
        <p:spPr>
          <a:xfrm>
            <a:off x="2439000" y="4206240"/>
            <a:ext cx="4510080" cy="191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119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8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8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" name="Rectangle 127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1" name="TextBox 128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Who am I?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2" name="TextBox 129"/>
          <p:cNvSpPr/>
          <p:nvPr/>
        </p:nvSpPr>
        <p:spPr>
          <a:xfrm>
            <a:off x="536400" y="825840"/>
            <a:ext cx="8738280" cy="48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</a:pP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ts val="2599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Ham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: Active ham since 1992.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College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: Two years in Electrical Engineering, but degree in Computer Engineering, CalPoly San Luis Obispo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Work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: ~30 years in IT, Network and Unix Systems Engineering, and Information Security.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All Three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: Left IT in 2021, started Halibut Electronics to make Ham Radio and Audiophile electronics.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93" name="TextBox 130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Picture 131" descr=""/>
          <p:cNvPicPr/>
          <p:nvPr/>
        </p:nvPicPr>
        <p:blipFill>
          <a:blip r:embed="rId1"/>
          <a:stretch/>
        </p:blipFill>
        <p:spPr>
          <a:xfrm>
            <a:off x="7680960" y="822960"/>
            <a:ext cx="2011320" cy="82332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132" descr=""/>
          <p:cNvPicPr/>
          <p:nvPr/>
        </p:nvPicPr>
        <p:blipFill>
          <a:blip r:embed="rId2"/>
          <a:stretch/>
        </p:blipFill>
        <p:spPr>
          <a:xfrm>
            <a:off x="9694440" y="1554480"/>
            <a:ext cx="2009520" cy="822600"/>
          </a:xfrm>
          <a:prstGeom prst="rect">
            <a:avLst/>
          </a:prstGeom>
          <a:ln w="0">
            <a:noFill/>
          </a:ln>
        </p:spPr>
      </p:pic>
      <p:sp>
        <p:nvSpPr>
          <p:cNvPr id="96" name="TextBox 133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96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630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33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634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5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36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37" name="Rectangle 704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38" name="TextBox 705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639" name="TextBox 706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0" name="Picture 707" descr=""/>
          <p:cNvPicPr/>
          <p:nvPr/>
        </p:nvPicPr>
        <p:blipFill>
          <a:blip r:embed="rId1"/>
          <a:stretch/>
        </p:blipFill>
        <p:spPr>
          <a:xfrm>
            <a:off x="1737360" y="1155600"/>
            <a:ext cx="9143640" cy="3450600"/>
          </a:xfrm>
          <a:prstGeom prst="rect">
            <a:avLst/>
          </a:prstGeom>
          <a:ln w="0">
            <a:noFill/>
          </a:ln>
        </p:spPr>
      </p:pic>
      <p:sp>
        <p:nvSpPr>
          <p:cNvPr id="641" name="TextBox 708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roup 709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64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4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64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4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50" name="Rectangle 717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51" name="TextBox 718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652" name="TextBox 719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3" name="Picture 721" descr=""/>
          <p:cNvPicPr/>
          <p:nvPr/>
        </p:nvPicPr>
        <p:blipFill>
          <a:blip r:embed="rId1"/>
          <a:stretch/>
        </p:blipFill>
        <p:spPr>
          <a:xfrm>
            <a:off x="1737360" y="1155600"/>
            <a:ext cx="9143640" cy="3450600"/>
          </a:xfrm>
          <a:prstGeom prst="rect">
            <a:avLst/>
          </a:prstGeom>
          <a:ln w="0">
            <a:noFill/>
          </a:ln>
        </p:spPr>
      </p:pic>
      <p:sp>
        <p:nvSpPr>
          <p:cNvPr id="654" name="Rectangle 722"/>
          <p:cNvSpPr/>
          <p:nvPr/>
        </p:nvSpPr>
        <p:spPr>
          <a:xfrm>
            <a:off x="1489680" y="1220040"/>
            <a:ext cx="3356280" cy="33516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TextBox 723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56" name="TextBox 1"/>
          <p:cNvSpPr/>
          <p:nvPr/>
        </p:nvSpPr>
        <p:spPr>
          <a:xfrm>
            <a:off x="821880" y="4786200"/>
            <a:ext cx="8371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Device/Adapter: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Specific to the headset, stays with the headset.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roup 724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658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1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662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3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64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65" name="Rectangle 732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66" name="TextBox 733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667" name="TextBox 734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68" name="Picture 736" descr=""/>
          <p:cNvPicPr/>
          <p:nvPr/>
        </p:nvPicPr>
        <p:blipFill>
          <a:blip r:embed="rId1"/>
          <a:stretch/>
        </p:blipFill>
        <p:spPr>
          <a:xfrm>
            <a:off x="1737360" y="1155600"/>
            <a:ext cx="9143640" cy="3450600"/>
          </a:xfrm>
          <a:prstGeom prst="rect">
            <a:avLst/>
          </a:prstGeom>
          <a:ln w="0">
            <a:noFill/>
          </a:ln>
        </p:spPr>
      </p:pic>
      <p:sp>
        <p:nvSpPr>
          <p:cNvPr id="669" name="Rectangle 737"/>
          <p:cNvSpPr/>
          <p:nvPr/>
        </p:nvSpPr>
        <p:spPr>
          <a:xfrm>
            <a:off x="6766560" y="1220040"/>
            <a:ext cx="4205880" cy="33516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TextBox 738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1" name="TextBox 1"/>
          <p:cNvSpPr/>
          <p:nvPr/>
        </p:nvSpPr>
        <p:spPr>
          <a:xfrm>
            <a:off x="821880" y="4786200"/>
            <a:ext cx="837144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Device/Adapter: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Specific to the headset, stays with the headset.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Radio Device/Adapter: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Specific to the radio, stays with the radio.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roup 739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67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7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67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80" name="Rectangle 747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81" name="TextBox 748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682" name="TextBox 749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83" name="Picture 751" descr=""/>
          <p:cNvPicPr/>
          <p:nvPr/>
        </p:nvPicPr>
        <p:blipFill>
          <a:blip r:embed="rId1"/>
          <a:stretch/>
        </p:blipFill>
        <p:spPr>
          <a:xfrm>
            <a:off x="1737360" y="1155600"/>
            <a:ext cx="9143640" cy="3450600"/>
          </a:xfrm>
          <a:prstGeom prst="rect">
            <a:avLst/>
          </a:prstGeom>
          <a:ln w="0">
            <a:noFill/>
          </a:ln>
        </p:spPr>
      </p:pic>
      <p:sp>
        <p:nvSpPr>
          <p:cNvPr id="684" name="Rectangle 752"/>
          <p:cNvSpPr/>
          <p:nvPr/>
        </p:nvSpPr>
        <p:spPr>
          <a:xfrm>
            <a:off x="4389120" y="1005840"/>
            <a:ext cx="2834280" cy="35658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TextBox 753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86" name="TextBox 1"/>
          <p:cNvSpPr/>
          <p:nvPr/>
        </p:nvSpPr>
        <p:spPr>
          <a:xfrm>
            <a:off x="821880" y="4786200"/>
            <a:ext cx="8371440" cy="121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User Device/Adapter: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Specific to the headset, stays with the headset.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Radio Device/Adapter: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Specific to the radio, stays with the radio.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601"/>
              </a:spcBef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is the connection between them.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roup 754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688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91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692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3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4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95" name="Rectangle 762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696" name="TextBox 763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697" name="TextBox 765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TextBox 766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9" name="TextBox 1"/>
          <p:cNvSpPr/>
          <p:nvPr/>
        </p:nvSpPr>
        <p:spPr>
          <a:xfrm>
            <a:off x="815400" y="1606320"/>
            <a:ext cx="83764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Electrical: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roup 767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701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04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705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7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08" name="Rectangle 775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709" name="TextBox 776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10" name="TextBox 778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TextBox 779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12" name="TextBox 1"/>
          <p:cNvSpPr/>
          <p:nvPr/>
        </p:nvSpPr>
        <p:spPr>
          <a:xfrm>
            <a:off x="815400" y="1606320"/>
            <a:ext cx="8376480" cy="14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Electrical: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“Electret” level: -45dBV +/- 3dB, pseudo-balanced.  +5vDC bias provided by Radio Device.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3" name="Group 780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714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17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718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21" name="Rectangle 788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722" name="TextBox 789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23" name="TextBox 791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TextBox 792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5" name="TextBox 1"/>
          <p:cNvSpPr/>
          <p:nvPr/>
        </p:nvSpPr>
        <p:spPr>
          <a:xfrm>
            <a:off x="815400" y="1606320"/>
            <a:ext cx="8376480" cy="249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Electrical: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“Electret” level: -45dBV +/- 3dB, pseudo-balanced.  +5vDC bias provided by Radio Device.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Audio Out: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“Headphone” level: 0dBV full volume, ground referenced, stereo.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roup 793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727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30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731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2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33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34" name="Rectangle 801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735" name="TextBox 802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36" name="TextBox 804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TextBox 805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38" name="TextBox 1"/>
          <p:cNvSpPr/>
          <p:nvPr/>
        </p:nvSpPr>
        <p:spPr>
          <a:xfrm>
            <a:off x="815400" y="1606320"/>
            <a:ext cx="8376480" cy="31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Electrical: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“Electret” level: -45dBV +/- 3dB, pseudo-balanced.  +5vDC bias provided by Radio Device.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Audio Out: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“Headphone” level: 0dBV full volume, ground referenced, stereo.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PTT: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Contact closure to power ground.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roup 806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740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43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744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5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46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47" name="Rectangle 814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748" name="TextBox 815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49" name="TextBox 817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TextBox 818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1" name="TextBox 1"/>
          <p:cNvSpPr/>
          <p:nvPr/>
        </p:nvSpPr>
        <p:spPr>
          <a:xfrm>
            <a:off x="815400" y="1606320"/>
            <a:ext cx="8376480" cy="420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Electrical: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Microphone: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“Electret” level: -45dBV +/- 3dB, pseudo-balanced.  +5vDC bias provided by Radio Device.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Audio Out: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“Headphone” level: 0dBV full volume, ground referenced, stereo.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PTT: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Contact closure to power ground.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Power: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(Optional) +5vDC 200mA provided by Radio for audio amplifiers, LED indicators, signal processing, etc.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roup 819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75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5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75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5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60" name="Rectangle 827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761" name="TextBox 828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62" name="TextBox 830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3" name="TextBox 831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64" name="TextBox 1"/>
          <p:cNvSpPr/>
          <p:nvPr/>
        </p:nvSpPr>
        <p:spPr>
          <a:xfrm>
            <a:off x="815400" y="1606320"/>
            <a:ext cx="837648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Physical: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134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98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1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02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3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5" name="Rectangle 142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06" name="TextBox 143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07" name="TextBox 144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Box 145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9" name="Picture 146" descr=""/>
          <p:cNvPicPr/>
          <p:nvPr/>
        </p:nvPicPr>
        <p:blipFill>
          <a:blip r:embed="rId1"/>
          <a:stretch/>
        </p:blipFill>
        <p:spPr>
          <a:xfrm>
            <a:off x="8992440" y="1635480"/>
            <a:ext cx="2791800" cy="1188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roup 832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766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69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770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1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72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73" name="Rectangle 840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774" name="TextBox 841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75" name="TextBox 843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6" name="TextBox 844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77" name="TextBox 1"/>
          <p:cNvSpPr/>
          <p:nvPr/>
        </p:nvSpPr>
        <p:spPr>
          <a:xfrm>
            <a:off x="815400" y="1606320"/>
            <a:ext cx="8376480" cy="14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Physical: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Connector: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8P8C Modular. (Commonly, but incorrectly, known as RJ-45.)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8" name="Group 845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779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82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783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4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85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86" name="Rectangle 853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787" name="TextBox 854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788" name="TextBox 856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TextBox 857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90" name="TextBox 1"/>
          <p:cNvSpPr/>
          <p:nvPr/>
        </p:nvSpPr>
        <p:spPr>
          <a:xfrm>
            <a:off x="815400" y="1606320"/>
            <a:ext cx="8376480" cy="21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Physical: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Connector: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8P8C Modular. (Commonly, but incorrectly, known as RJ-45.)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Cable: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Shielded Cat5 (or better).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roup 858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792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795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796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7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98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799" name="Rectangle 866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00" name="TextBox 867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01" name="TextBox 869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TextBox 870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03" name="TextBox 1"/>
          <p:cNvSpPr/>
          <p:nvPr/>
        </p:nvSpPr>
        <p:spPr>
          <a:xfrm>
            <a:off x="815400" y="1606320"/>
            <a:ext cx="8376480" cy="31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Physical: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Connector: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8P8C Modular. (Commonly, but incorrectly, known as RJ-45.)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Cable: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Shielded Cat5 (or better).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Wiring: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TIA-568A or 568B. Which pins are pairs is important.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roup 87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805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08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809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0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11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12" name="Rectangle 87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13" name="TextBox 88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14" name="TextBox 882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5" name="TextBox 883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16" name="TextBox 2"/>
          <p:cNvSpPr/>
          <p:nvPr/>
        </p:nvSpPr>
        <p:spPr>
          <a:xfrm>
            <a:off x="815400" y="1606320"/>
            <a:ext cx="8376480" cy="38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Physical:</a:t>
            </a:r>
            <a:endParaRPr b="0" lang="en-US" sz="32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Connector: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8P8C Modular. (Commonly, but incorrectly, known as RJ-45.)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Cable: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Shielded Cat5 (or better).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Wiring: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TIA-568A or 568B. Which pins are pairs is important.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Allows the use of common off-the-shelf Ethernet cables.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roup 884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818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21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822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3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4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25" name="Rectangle 892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26" name="TextBox 893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27" name="TextBox 894"/>
          <p:cNvSpPr/>
          <p:nvPr/>
        </p:nvSpPr>
        <p:spPr>
          <a:xfrm>
            <a:off x="496800" y="1371600"/>
            <a:ext cx="8738280" cy="49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Pin-out: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28" name="TextBox 895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29" name="Picture 896" descr=""/>
          <p:cNvPicPr/>
          <p:nvPr/>
        </p:nvPicPr>
        <p:blipFill>
          <a:blip r:embed="rId1"/>
          <a:stretch/>
        </p:blipFill>
        <p:spPr>
          <a:xfrm>
            <a:off x="496800" y="1920240"/>
            <a:ext cx="8738280" cy="4138200"/>
          </a:xfrm>
          <a:prstGeom prst="rect">
            <a:avLst/>
          </a:prstGeom>
          <a:ln w="0">
            <a:noFill/>
          </a:ln>
        </p:spPr>
      </p:pic>
      <p:sp>
        <p:nvSpPr>
          <p:cNvPr id="830" name="TextBox 897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" name="Group 898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832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35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836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7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8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39" name="Rectangle 906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40" name="TextBox 907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Summary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41" name="TextBox 908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2" name="Picture 909" descr=""/>
          <p:cNvPicPr/>
          <p:nvPr/>
        </p:nvPicPr>
        <p:blipFill>
          <a:blip r:embed="rId1"/>
          <a:srcRect l="0" t="2170" r="0" b="0"/>
          <a:stretch/>
        </p:blipFill>
        <p:spPr>
          <a:xfrm>
            <a:off x="510840" y="1920240"/>
            <a:ext cx="8753760" cy="4114440"/>
          </a:xfrm>
          <a:prstGeom prst="rect">
            <a:avLst/>
          </a:prstGeom>
          <a:ln w="0">
            <a:noFill/>
          </a:ln>
        </p:spPr>
      </p:pic>
      <p:sp>
        <p:nvSpPr>
          <p:cNvPr id="843" name="TextBox 910"/>
          <p:cNvSpPr/>
          <p:nvPr/>
        </p:nvSpPr>
        <p:spPr>
          <a:xfrm>
            <a:off x="496800" y="1371600"/>
            <a:ext cx="7275240" cy="493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Pin-out: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844" name="TextBox 911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roup 912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846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7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8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49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850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1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2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53" name="Rectangle 920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54" name="TextBox 921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Dynamic Mic Pre-Amp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55" name="TextBox 922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TextBox 923"/>
          <p:cNvSpPr/>
          <p:nvPr/>
        </p:nvSpPr>
        <p:spPr>
          <a:xfrm>
            <a:off x="496800" y="1371600"/>
            <a:ext cx="846396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Part of the open standard, freely available for use.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57" name="Picture 924" descr=""/>
          <p:cNvPicPr/>
          <p:nvPr/>
        </p:nvPicPr>
        <p:blipFill>
          <a:blip r:embed="rId1"/>
          <a:stretch/>
        </p:blipFill>
        <p:spPr>
          <a:xfrm>
            <a:off x="731520" y="1920240"/>
            <a:ext cx="9424080" cy="4258080"/>
          </a:xfrm>
          <a:prstGeom prst="rect">
            <a:avLst/>
          </a:prstGeom>
          <a:ln w="0">
            <a:noFill/>
          </a:ln>
        </p:spPr>
      </p:pic>
      <p:sp>
        <p:nvSpPr>
          <p:cNvPr id="858" name="TextBox 925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roup 926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860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63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864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5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6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67" name="Rectangle 934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68" name="TextBox 935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When is OHIS useful?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69" name="TextBox 936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TextBox 937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roup 938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872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75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876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7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78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79" name="Rectangle 946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80" name="TextBox 947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When is OHIS useful?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81" name="TextBox 948"/>
          <p:cNvSpPr/>
          <p:nvPr/>
        </p:nvSpPr>
        <p:spPr>
          <a:xfrm>
            <a:off x="496800" y="1554480"/>
            <a:ext cx="8738280" cy="47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have several different radios and headsets.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882" name="TextBox 949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TextBox 950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roup 95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885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888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889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0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91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892" name="Rectangle 95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93" name="TextBox 96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When is OHIS useful?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894" name="TextBox 961"/>
          <p:cNvSpPr/>
          <p:nvPr/>
        </p:nvSpPr>
        <p:spPr>
          <a:xfrm>
            <a:off x="496800" y="1554480"/>
            <a:ext cx="8738280" cy="47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have several different radios and headsets.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operate in a multi-user environment and users have their own (different) headsets.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895" name="TextBox 962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TextBox 963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47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11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4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15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6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7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18" name="Rectangle 155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19" name="TextBox 156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20" name="TextBox 158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TextBox 159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2" name="Picture 160" descr=""/>
          <p:cNvPicPr/>
          <p:nvPr/>
        </p:nvPicPr>
        <p:blipFill>
          <a:blip r:embed="rId1"/>
          <a:stretch/>
        </p:blipFill>
        <p:spPr>
          <a:xfrm>
            <a:off x="8992440" y="1635480"/>
            <a:ext cx="2791800" cy="1188360"/>
          </a:xfrm>
          <a:prstGeom prst="rect">
            <a:avLst/>
          </a:prstGeom>
          <a:ln w="0">
            <a:noFill/>
          </a:ln>
        </p:spPr>
      </p:pic>
      <p:sp>
        <p:nvSpPr>
          <p:cNvPr id="123" name="TextBox 1"/>
          <p:cNvSpPr/>
          <p:nvPr/>
        </p:nvSpPr>
        <p:spPr>
          <a:xfrm>
            <a:off x="696600" y="1610640"/>
            <a:ext cx="79772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Any individual or company may make devices compliant with this standard, with no obligation.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7" name="Group 964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898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01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902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3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04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05" name="Rectangle 972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06" name="TextBox 973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When is OHIS useful?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07" name="TextBox 974"/>
          <p:cNvSpPr/>
          <p:nvPr/>
        </p:nvSpPr>
        <p:spPr>
          <a:xfrm>
            <a:off x="496800" y="1554480"/>
            <a:ext cx="8738280" cy="47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have several different radios and headsets.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operate in a multi-user environment and users have their own (different) headsets.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Examples: Field Day, club shack, or an Emergency Operations Center.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908" name="TextBox 975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TextBox 976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roup 977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911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14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915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6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17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18" name="Rectangle 985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19" name="TextBox 986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When is OHIS useful?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20" name="TextBox 987"/>
          <p:cNvSpPr/>
          <p:nvPr/>
        </p:nvSpPr>
        <p:spPr>
          <a:xfrm>
            <a:off x="496800" y="1554480"/>
            <a:ext cx="8738280" cy="478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have several different radios and headsets.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operate in a multi-user environment and users have their own (different) headsets.</a:t>
            </a:r>
            <a:endParaRPr b="0" lang="en-US" sz="2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Examples: Field Day, club shack, or an Emergency Operations Center.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To present a common electrical interface for devices between the user and the radio.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21" name="TextBox 988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TextBox 989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3" name="Group 990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924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5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6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27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928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29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30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31" name="Rectangle 998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32" name="TextBox 999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When is OHIS over-kill?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33" name="TextBox 1000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TextBox 1001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" name="Group 1002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936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39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940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1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42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43" name="Rectangle 1010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44" name="TextBox 1011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When is OHIS over-kill?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45" name="TextBox 1012"/>
          <p:cNvSpPr/>
          <p:nvPr/>
        </p:nvSpPr>
        <p:spPr>
          <a:xfrm>
            <a:off x="496800" y="155448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only have one radio, or one headset, or any situation where the “full mesh” problem doesn’t apply.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46" name="TextBox 1013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TextBox 1014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" name="Group 1015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949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0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52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953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4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55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56" name="Rectangle 1023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57" name="TextBox 1024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When is OHIS over-kill?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58" name="TextBox 1025"/>
          <p:cNvSpPr/>
          <p:nvPr/>
        </p:nvSpPr>
        <p:spPr>
          <a:xfrm>
            <a:off x="496800" y="155448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only have one radio, or one headset, or any situation where the “full mesh” problem doesn’t apply.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already have all the adapters you need.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59" name="TextBox 1026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TextBox 1027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1" name="Group 1028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962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65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966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7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68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69" name="Rectangle 1036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70" name="TextBox 1037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When is OHIS over-kill?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71" name="TextBox 1038"/>
          <p:cNvSpPr/>
          <p:nvPr/>
        </p:nvSpPr>
        <p:spPr>
          <a:xfrm>
            <a:off x="496800" y="155448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only have one radio, or one headset, or any situation where the “full mesh” problem doesn’t apply.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already have all the adapters you need.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When you prefer the simplicity of a single adapter between you and your radio.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72" name="TextBox 1039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TextBox 1040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4" name="Group 104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975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7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78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979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0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81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82" name="Rectangle 104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83" name="TextBox 105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Why an Open Standard?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84" name="TextBox 1051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TextBox 1052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roup 1053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987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8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9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990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991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2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93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994" name="Rectangle 1061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995" name="TextBox 1062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Why an Open Standard?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996" name="TextBox 1063"/>
          <p:cNvSpPr/>
          <p:nvPr/>
        </p:nvSpPr>
        <p:spPr>
          <a:xfrm>
            <a:off x="496800" y="155448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Open is how we get out of this mess.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None/>
            </a:pPr>
            <a:endParaRPr b="0" lang="en-US" sz="2600" spc="-1" strike="noStrike">
              <a:latin typeface="Arial"/>
            </a:endParaRPr>
          </a:p>
        </p:txBody>
      </p:sp>
      <p:sp>
        <p:nvSpPr>
          <p:cNvPr id="997" name="TextBox 1064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TextBox 1065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roup 1066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000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1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2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03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004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5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06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07" name="Rectangle 1074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008" name="TextBox 1075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Why an Open Standard?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009" name="TextBox 1076"/>
          <p:cNvSpPr/>
          <p:nvPr/>
        </p:nvSpPr>
        <p:spPr>
          <a:xfrm>
            <a:off x="496800" y="155448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Open is how we get out of this mess.</a:t>
            </a:r>
            <a:endParaRPr b="0" lang="en-US" sz="2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Noto Sans CJK SC"/>
              </a:rPr>
              <a:t>It makes a good DIY project.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10" name="TextBox 1077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TextBox 1078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roup 1079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01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1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01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1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20" name="Rectangle 1087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021" name="TextBox 1088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Learn more: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022" name="TextBox 1089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TextBox 1091"/>
          <p:cNvSpPr/>
          <p:nvPr/>
        </p:nvSpPr>
        <p:spPr>
          <a:xfrm>
            <a:off x="5120640" y="2646720"/>
            <a:ext cx="562932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024" name="TextBox 1092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025" name="Picture 4" descr=""/>
          <p:cNvPicPr/>
          <p:nvPr/>
        </p:nvPicPr>
        <p:blipFill>
          <a:blip r:embed="rId1"/>
          <a:stretch/>
        </p:blipFill>
        <p:spPr>
          <a:xfrm>
            <a:off x="1027080" y="1610640"/>
            <a:ext cx="3941640" cy="394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61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25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7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8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29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0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2" name="Rectangle 169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33" name="TextBox 170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34" name="TextBox 172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TextBox 173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36" name="Picture 174" descr=""/>
          <p:cNvPicPr/>
          <p:nvPr/>
        </p:nvPicPr>
        <p:blipFill>
          <a:blip r:embed="rId1"/>
          <a:stretch/>
        </p:blipFill>
        <p:spPr>
          <a:xfrm>
            <a:off x="8992440" y="1635480"/>
            <a:ext cx="2791800" cy="1188360"/>
          </a:xfrm>
          <a:prstGeom prst="rect">
            <a:avLst/>
          </a:prstGeom>
          <a:ln w="0">
            <a:noFill/>
          </a:ln>
        </p:spPr>
      </p:pic>
      <p:sp>
        <p:nvSpPr>
          <p:cNvPr id="137" name="TextBox 1"/>
          <p:cNvSpPr/>
          <p:nvPr/>
        </p:nvSpPr>
        <p:spPr>
          <a:xfrm>
            <a:off x="696600" y="1610640"/>
            <a:ext cx="7977240" cy="207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Any individual or company may make devices compliant with this standard, with no obligation.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Headset: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Describes the signaling commonly found between a user and a radio: Microphone, Headphones, and Push To Talk.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ustomShape 1_0"/>
          <p:cNvSpPr/>
          <p:nvPr/>
        </p:nvSpPr>
        <p:spPr>
          <a:xfrm>
            <a:off x="0" y="0"/>
            <a:ext cx="12191040" cy="68562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7" name="TextShape 2_0"/>
          <p:cNvSpPr/>
          <p:nvPr/>
        </p:nvSpPr>
        <p:spPr>
          <a:xfrm>
            <a:off x="6914520" y="1288800"/>
            <a:ext cx="4545000" cy="159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100" spc="-1" strike="noStrike">
                <a:solidFill>
                  <a:srgbClr val="000000"/>
                </a:solidFill>
                <a:latin typeface="Calibri"/>
                <a:ea typeface="Calibri"/>
              </a:rPr>
              <a:t>Questions and Answers </a:t>
            </a:r>
            <a:endParaRPr b="0" lang="en-US" sz="5100" spc="-1" strike="noStrike">
              <a:latin typeface="Arial"/>
            </a:endParaRPr>
          </a:p>
        </p:txBody>
      </p:sp>
      <p:sp>
        <p:nvSpPr>
          <p:cNvPr id="1028" name="CustomShape 3_0"/>
          <p:cNvSpPr/>
          <p:nvPr/>
        </p:nvSpPr>
        <p:spPr>
          <a:xfrm flipH="1">
            <a:off x="-5760" y="0"/>
            <a:ext cx="1493280" cy="685692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4_0"/>
          <p:cNvSpPr/>
          <p:nvPr/>
        </p:nvSpPr>
        <p:spPr>
          <a:xfrm>
            <a:off x="496800" y="392040"/>
            <a:ext cx="6008400" cy="6015960"/>
          </a:xfrm>
          <a:prstGeom prst="rect">
            <a:avLst/>
          </a:prstGeom>
          <a:solidFill>
            <a:srgbClr val="ffffff"/>
          </a:solidFill>
          <a:ln w="0">
            <a:noFill/>
          </a:ln>
          <a:effectLst>
            <a:outerShdw dir="5400000" dist="127080" rotWithShape="0">
              <a:srgbClr val="000000">
                <a:alpha val="1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030" name="Group 5_0"/>
          <p:cNvGrpSpPr/>
          <p:nvPr/>
        </p:nvGrpSpPr>
        <p:grpSpPr>
          <a:xfrm>
            <a:off x="11460600" y="3154320"/>
            <a:ext cx="730440" cy="672480"/>
            <a:chOff x="11460600" y="3154320"/>
            <a:chExt cx="730440" cy="672480"/>
          </a:xfrm>
        </p:grpSpPr>
        <p:sp>
          <p:nvSpPr>
            <p:cNvPr id="1031" name="CustomShape 6_0"/>
            <p:cNvSpPr/>
            <p:nvPr/>
          </p:nvSpPr>
          <p:spPr>
            <a:xfrm>
              <a:off x="11460600" y="3154320"/>
              <a:ext cx="194760" cy="6724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CustomShape 7_0"/>
            <p:cNvSpPr/>
            <p:nvPr/>
          </p:nvSpPr>
          <p:spPr>
            <a:xfrm>
              <a:off x="11728440" y="3154320"/>
              <a:ext cx="194760" cy="6724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CustomShape 8_0"/>
            <p:cNvSpPr/>
            <p:nvPr/>
          </p:nvSpPr>
          <p:spPr>
            <a:xfrm>
              <a:off x="11996280" y="3154320"/>
              <a:ext cx="194760" cy="6724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34" name="CustomShape 9_0"/>
          <p:cNvSpPr/>
          <p:nvPr/>
        </p:nvSpPr>
        <p:spPr>
          <a:xfrm>
            <a:off x="7370280" y="3321720"/>
            <a:ext cx="3272760" cy="127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Beginning now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102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036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39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040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1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42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043" name="Rectangle 1110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044" name="TextBox 1111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Slide Title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045" name="TextBox 1112"/>
          <p:cNvSpPr/>
          <p:nvPr/>
        </p:nvSpPr>
        <p:spPr>
          <a:xfrm>
            <a:off x="496800" y="1554480"/>
            <a:ext cx="8738280" cy="475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Slide Content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46" name="TextBox 1113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175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39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2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43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46" name="Rectangle 183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47" name="TextBox 184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48" name="TextBox 186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TextBox 187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0" name="Picture 188" descr=""/>
          <p:cNvPicPr/>
          <p:nvPr/>
        </p:nvPicPr>
        <p:blipFill>
          <a:blip r:embed="rId1"/>
          <a:stretch/>
        </p:blipFill>
        <p:spPr>
          <a:xfrm>
            <a:off x="8992440" y="1635480"/>
            <a:ext cx="2791800" cy="1188360"/>
          </a:xfrm>
          <a:prstGeom prst="rect">
            <a:avLst/>
          </a:prstGeom>
          <a:ln w="0">
            <a:noFill/>
          </a:ln>
        </p:spPr>
      </p:pic>
      <p:sp>
        <p:nvSpPr>
          <p:cNvPr id="151" name="TextBox 1"/>
          <p:cNvSpPr/>
          <p:nvPr/>
        </p:nvSpPr>
        <p:spPr>
          <a:xfrm>
            <a:off x="696600" y="1610640"/>
            <a:ext cx="7977240" cy="33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Any individual or company may make devices compliant with this standard, with no obligation.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Headset: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Describes the signaling commonly found between a user and a radio: Microphone, Headphones, and Push To Talk.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Interconnect: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Describes both the physical and electrical connection of those signals between the user and radio.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89"/>
          <p:cNvGrpSpPr/>
          <p:nvPr/>
        </p:nvGrpSpPr>
        <p:grpSpPr>
          <a:xfrm>
            <a:off x="-5760" y="0"/>
            <a:ext cx="12196800" cy="6857640"/>
            <a:chOff x="-5760" y="0"/>
            <a:chExt cx="12196800" cy="6857640"/>
          </a:xfrm>
        </p:grpSpPr>
        <p:sp>
          <p:nvSpPr>
            <p:cNvPr id="153" name="CustomShape 1_1"/>
            <p:cNvSpPr/>
            <p:nvPr/>
          </p:nvSpPr>
          <p:spPr>
            <a:xfrm>
              <a:off x="-360" y="1440"/>
              <a:ext cx="12191040" cy="685620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3_1"/>
            <p:cNvSpPr/>
            <p:nvPr/>
          </p:nvSpPr>
          <p:spPr>
            <a:xfrm flipH="1">
              <a:off x="-5760" y="0"/>
              <a:ext cx="1493280" cy="685692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4_1"/>
            <p:cNvSpPr/>
            <p:nvPr/>
          </p:nvSpPr>
          <p:spPr>
            <a:xfrm>
              <a:off x="496800" y="392040"/>
              <a:ext cx="6008400" cy="60159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r="5400000" dist="127080" rotWithShape="0">
                <a:srgbClr val="000000">
                  <a:alpha val="1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56" name="Group 5_1"/>
            <p:cNvGrpSpPr/>
            <p:nvPr/>
          </p:nvGrpSpPr>
          <p:grpSpPr>
            <a:xfrm>
              <a:off x="11460600" y="3154320"/>
              <a:ext cx="730440" cy="672480"/>
              <a:chOff x="11460600" y="3154320"/>
              <a:chExt cx="730440" cy="672480"/>
            </a:xfrm>
          </p:grpSpPr>
          <p:sp>
            <p:nvSpPr>
              <p:cNvPr id="157" name="CustomShape 6_1"/>
              <p:cNvSpPr/>
              <p:nvPr/>
            </p:nvSpPr>
            <p:spPr>
              <a:xfrm>
                <a:off x="1146060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CustomShape 7_1"/>
              <p:cNvSpPr/>
              <p:nvPr/>
            </p:nvSpPr>
            <p:spPr>
              <a:xfrm>
                <a:off x="1172844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CustomShape 8_1"/>
              <p:cNvSpPr/>
              <p:nvPr/>
            </p:nvSpPr>
            <p:spPr>
              <a:xfrm>
                <a:off x="11996280" y="3154320"/>
                <a:ext cx="194760" cy="67248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0" name="Rectangle 197"/>
            <p:cNvSpPr/>
            <p:nvPr/>
          </p:nvSpPr>
          <p:spPr>
            <a:xfrm>
              <a:off x="9264960" y="4663440"/>
              <a:ext cx="2925720" cy="219420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Video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61" name="TextBox 198"/>
          <p:cNvSpPr/>
          <p:nvPr/>
        </p:nvSpPr>
        <p:spPr>
          <a:xfrm>
            <a:off x="496800" y="392040"/>
            <a:ext cx="11207160" cy="8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DejaVu Sans"/>
              </a:rPr>
              <a:t>Open Headset Interconnect Standard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62" name="TextBox 200"/>
          <p:cNvSpPr/>
          <p:nvPr/>
        </p:nvSpPr>
        <p:spPr>
          <a:xfrm>
            <a:off x="5943600" y="-457200"/>
            <a:ext cx="18036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TextBox 201"/>
          <p:cNvSpPr/>
          <p:nvPr/>
        </p:nvSpPr>
        <p:spPr>
          <a:xfrm>
            <a:off x="9692640" y="177840"/>
            <a:ext cx="2337480" cy="46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https://ohis.org/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4" name="Picture 202" descr=""/>
          <p:cNvPicPr/>
          <p:nvPr/>
        </p:nvPicPr>
        <p:blipFill>
          <a:blip r:embed="rId1"/>
          <a:stretch/>
        </p:blipFill>
        <p:spPr>
          <a:xfrm>
            <a:off x="8992440" y="1635480"/>
            <a:ext cx="2791800" cy="1188360"/>
          </a:xfrm>
          <a:prstGeom prst="rect">
            <a:avLst/>
          </a:prstGeom>
          <a:ln w="0">
            <a:noFill/>
          </a:ln>
        </p:spPr>
      </p:pic>
      <p:sp>
        <p:nvSpPr>
          <p:cNvPr id="165" name="TextBox 1"/>
          <p:cNvSpPr/>
          <p:nvPr/>
        </p:nvSpPr>
        <p:spPr>
          <a:xfrm>
            <a:off x="696600" y="1610640"/>
            <a:ext cx="7977240" cy="42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Any individual or company may make devices compliant with this standard, with no obligation.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Headset: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Describes the signaling commonly found between a user and a radio: Microphone, Headphones, and Push To Talk.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Interconnect: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Describes both the physical and electrical connection of those signals between the user and radio.</a:t>
            </a:r>
            <a:endParaRPr b="0" lang="en-US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1199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Standard: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Devices built to this standard will work with other devices built to the same standard.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Application>LibreOffice/7.3.7.2$Linux_X86_64 LibreOffice_project/30$Build-2</Application>
  <AppVersion>15.0000</AppVersion>
  <Words>2560</Words>
  <Paragraphs>386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2022-08-30T13:44:33Z</dcterms:created>
  <dc:creator/>
  <dc:description/>
  <dc:language>en</dc:language>
  <cp:lastModifiedBy/>
  <dcterms:modified xsi:type="dcterms:W3CDTF">2024-05-27T13:05:10Z</dcterms:modified>
  <cp:revision>20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71</vt:i4>
  </property>
</Properties>
</file>